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87" r:id="rId4"/>
    <p:sldId id="257" r:id="rId5"/>
    <p:sldId id="259" r:id="rId6"/>
    <p:sldId id="260" r:id="rId7"/>
    <p:sldId id="288" r:id="rId8"/>
    <p:sldId id="258" r:id="rId9"/>
    <p:sldId id="261" r:id="rId10"/>
    <p:sldId id="279" r:id="rId11"/>
    <p:sldId id="262" r:id="rId12"/>
    <p:sldId id="278" r:id="rId13"/>
    <p:sldId id="263" r:id="rId14"/>
    <p:sldId id="264" r:id="rId15"/>
    <p:sldId id="265" r:id="rId16"/>
    <p:sldId id="267" r:id="rId17"/>
    <p:sldId id="286" r:id="rId18"/>
    <p:sldId id="293" r:id="rId19"/>
    <p:sldId id="290" r:id="rId20"/>
    <p:sldId id="292" r:id="rId21"/>
    <p:sldId id="270" r:id="rId22"/>
    <p:sldId id="271" r:id="rId23"/>
    <p:sldId id="272" r:id="rId24"/>
    <p:sldId id="273" r:id="rId25"/>
    <p:sldId id="277" r:id="rId26"/>
    <p:sldId id="27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64966" autoAdjust="0"/>
  </p:normalViewPr>
  <p:slideViewPr>
    <p:cSldViewPr snapToGrid="0">
      <p:cViewPr varScale="1">
        <p:scale>
          <a:sx n="58" d="100"/>
          <a:sy n="58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391D-528E-41E8-A66B-291B0334EFF6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7AA09-ECB9-44BE-9FE0-E1B90436C3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Babbage" TargetMode="External"/><Relationship Id="rId7" Type="http://schemas.openxmlformats.org/officeDocument/2006/relationships/hyperlink" Target="https://en.wikipedia.org/wiki/Programme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gorithm" TargetMode="External"/><Relationship Id="rId5" Type="http://schemas.openxmlformats.org/officeDocument/2006/relationships/hyperlink" Target="https://en.wikipedia.org/wiki/Analytical_Engine" TargetMode="External"/><Relationship Id="rId4" Type="http://schemas.openxmlformats.org/officeDocument/2006/relationships/hyperlink" Target="https://en.wikipedia.org/wiki/Comput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8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chiefly known for her work on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arles Babbage"/>
              </a:rPr>
              <a:t>Charles Babbage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proposed mechanical general-purpose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"/>
              </a:rPr>
              <a:t>computer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alytical Engine"/>
              </a:rPr>
              <a:t>Analytical Engine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She is believed by some to be the first to recognise that the machine had applications beyond pure calculation, and to have published the first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gorithm"/>
              </a:rPr>
              <a:t>algorithm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intended to be carried out by such a machine. As a result, she is often regarded as the first to recognise the full potential of computers and as one of the first to be a computer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rogrammer"/>
              </a:rPr>
              <a:t>programmer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5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•Start your analysis from copies of your raw data.</a:t>
            </a:r>
          </a:p>
          <a:p>
            <a:r>
              <a:rPr lang="en-GB" dirty="0"/>
              <a:t>•Any cleaning, merging, transforming, etc. of data should be done in scripts,</a:t>
            </a:r>
          </a:p>
          <a:p>
            <a:r>
              <a:rPr lang="en-GB" dirty="0"/>
              <a:t>not manually.</a:t>
            </a:r>
          </a:p>
          <a:p>
            <a:r>
              <a:rPr lang="en-GB" dirty="0"/>
              <a:t>•Split your workflow (scripts) into logical thematic units. For example, you might</a:t>
            </a:r>
          </a:p>
          <a:p>
            <a:r>
              <a:rPr lang="en-GB" dirty="0"/>
              <a:t>separate your code into scripts that (</a:t>
            </a:r>
            <a:r>
              <a:rPr lang="en-GB" dirty="0" err="1"/>
              <a:t>i</a:t>
            </a:r>
            <a:r>
              <a:rPr lang="en-GB" dirty="0"/>
              <a:t>) load, merge and clean data, (ii) analyse</a:t>
            </a:r>
          </a:p>
          <a:p>
            <a:r>
              <a:rPr lang="en-GB" dirty="0"/>
              <a:t>data, and (iii) produce outputs like figures and tables.</a:t>
            </a:r>
          </a:p>
          <a:p>
            <a:r>
              <a:rPr lang="en-GB" dirty="0"/>
              <a:t>•Eliminate code duplication by packaging up useful code into custom functions</a:t>
            </a:r>
          </a:p>
          <a:p>
            <a:r>
              <a:rPr lang="en-GB" dirty="0"/>
              <a:t>(see Programming). Make sure to comment your functions thoroughly,</a:t>
            </a:r>
          </a:p>
          <a:p>
            <a:r>
              <a:rPr lang="en-GB" dirty="0"/>
              <a:t>explaining their expected inputs and outputs, and what they are doing and why.</a:t>
            </a:r>
          </a:p>
          <a:p>
            <a:r>
              <a:rPr lang="en-GB" dirty="0"/>
              <a:t>•Document your code and data as comments in your scripts or by producing</a:t>
            </a:r>
          </a:p>
          <a:p>
            <a:r>
              <a:rPr lang="en-GB" dirty="0"/>
              <a:t>separate documentation (see Programming and Reproducible reports).</a:t>
            </a:r>
          </a:p>
          <a:p>
            <a:r>
              <a:rPr lang="en-GB" dirty="0"/>
              <a:t>•Any intermediary outputs generated by your workflow should be kept separate</a:t>
            </a:r>
          </a:p>
          <a:p>
            <a:r>
              <a:rPr lang="en-GB" dirty="0"/>
              <a:t>from raw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0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arianceexplained.org/r/trump-tweets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news/many-junior-scientists-need-to-take-a-hard-look-at-their-job-prospects-1.2287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www.nytimes.com/2019/02/13/magazine/women-coding-computer-programming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rcode.github.io/blog/2013-04-05-projects/" TargetMode="External"/><Relationship Id="rId2" Type="http://schemas.openxmlformats.org/officeDocument/2006/relationships/hyperlink" Target="https://nicercode.github.io/blog/2013-05-17-organising-my-proj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/>
          </a:bodyPr>
          <a:lstStyle/>
          <a:p>
            <a:r>
              <a:rPr lang="en-GB" b="1" dirty="0"/>
              <a:t>NERC E4 DTP Training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D882F-D75F-4E10-B226-22229BD7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12" y="648772"/>
            <a:ext cx="7231688" cy="5560456"/>
          </a:xfrm>
          <a:prstGeom prst="rect">
            <a:avLst/>
          </a:prstGeom>
        </p:spPr>
      </p:pic>
      <p:pic>
        <p:nvPicPr>
          <p:cNvPr id="13" name="Picture 4" descr="https://rtweet.info/reference/figures/logo.png">
            <a:extLst>
              <a:ext uri="{FF2B5EF4-FFF2-40B4-BE49-F238E27FC236}">
                <a16:creationId xmlns:a16="http://schemas.microsoft.com/office/drawing/2014/main" id="{45CBAAA5-3BAB-4E52-90B5-0EC089A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20" y="490304"/>
            <a:ext cx="1603292" cy="18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3B0B5-55A0-4A98-A331-6077CBB6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" y="2855864"/>
            <a:ext cx="4072007" cy="1266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7E888-9706-4D21-9CCF-01DC2414C803}"/>
              </a:ext>
            </a:extLst>
          </p:cNvPr>
          <p:cNvSpPr txBox="1"/>
          <p:nvPr/>
        </p:nvSpPr>
        <p:spPr>
          <a:xfrm>
            <a:off x="486228" y="1018104"/>
            <a:ext cx="28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Analytics e.g.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7ED2C-7609-4149-8C7C-616F0186013A}"/>
              </a:ext>
            </a:extLst>
          </p:cNvPr>
          <p:cNvSpPr/>
          <p:nvPr/>
        </p:nvSpPr>
        <p:spPr>
          <a:xfrm>
            <a:off x="377573" y="4634030"/>
            <a:ext cx="453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http://varianceexplained.org/r/trump-tweets/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5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Transferable skill which 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Similar to Python and easy path to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Edinburgh R jobs at Scottish Government, RBS, Tesco &amp; Sainsburys Bank, Rockstar North, </a:t>
            </a:r>
            <a:r>
              <a:rPr lang="en-GB" sz="2400" dirty="0" err="1"/>
              <a:t>DataLab</a:t>
            </a:r>
            <a:r>
              <a:rPr lang="en-GB" sz="2400" dirty="0"/>
              <a:t>, University of Edinburgh, Energy Companies, start-ups, etc.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07" y="1393005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3F26E0-3A6D-4E23-A1D8-9C01D2DD52DF}"/>
              </a:ext>
            </a:extLst>
          </p:cNvPr>
          <p:cNvSpPr/>
          <p:nvPr/>
        </p:nvSpPr>
        <p:spPr>
          <a:xfrm>
            <a:off x="7648274" y="5993351"/>
            <a:ext cx="442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https://www.nature.com/news/many-junior-scientists-need-to-take-a-hard-look-at-their-job-prospects-1.22879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86D045-0A11-41BF-A02B-BCCB0A4D14D6}"/>
              </a:ext>
            </a:extLst>
          </p:cNvPr>
          <p:cNvGrpSpPr/>
          <p:nvPr/>
        </p:nvGrpSpPr>
        <p:grpSpPr>
          <a:xfrm>
            <a:off x="849786" y="1132459"/>
            <a:ext cx="10042093" cy="5320126"/>
            <a:chOff x="802357" y="708158"/>
            <a:chExt cx="10858265" cy="5752519"/>
          </a:xfrm>
        </p:grpSpPr>
        <p:pic>
          <p:nvPicPr>
            <p:cNvPr id="1026" name="Picture 2" descr="File:Ada Lovelace 1838.jpg">
              <a:extLst>
                <a:ext uri="{FF2B5EF4-FFF2-40B4-BE49-F238E27FC236}">
                  <a16:creationId xmlns:a16="http://schemas.microsoft.com/office/drawing/2014/main" id="{1D54A314-78AD-4A0A-8ECF-2CC4EC835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57" y="708158"/>
              <a:ext cx="4369700" cy="544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E2B80-DE77-4D6E-A721-B8A03AD453A1}"/>
                </a:ext>
              </a:extLst>
            </p:cNvPr>
            <p:cNvSpPr/>
            <p:nvPr/>
          </p:nvSpPr>
          <p:spPr>
            <a:xfrm>
              <a:off x="1935346" y="6149842"/>
              <a:ext cx="2492347" cy="299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Ada Lovelace, 1840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68E595-A1F0-4222-A507-40E606C890DA}"/>
                </a:ext>
              </a:extLst>
            </p:cNvPr>
            <p:cNvGrpSpPr/>
            <p:nvPr/>
          </p:nvGrpSpPr>
          <p:grpSpPr>
            <a:xfrm>
              <a:off x="5447103" y="708158"/>
              <a:ext cx="6213519" cy="5752519"/>
              <a:chOff x="5729161" y="729843"/>
              <a:chExt cx="5651718" cy="523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4336CF-18CE-4F1C-9EA4-10B342FED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9161" y="729843"/>
                <a:ext cx="5476340" cy="26991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BEEACC-9194-4748-830A-6B368C964A4D}"/>
                  </a:ext>
                </a:extLst>
              </p:cNvPr>
              <p:cNvSpPr/>
              <p:nvPr/>
            </p:nvSpPr>
            <p:spPr>
              <a:xfrm>
                <a:off x="6096000" y="2585921"/>
                <a:ext cx="21174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00B0F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https://www.nytimes.com/2019/02/13/magazine/women-coding-computer-programming.html</a:t>
                </a:r>
                <a:endParaRPr lang="en-GB" sz="1100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28" name="Picture 4" descr="Black and white photograph of Mary Jackson standing in front of large instruments, holding a clipboard and pencil">
                <a:extLst>
                  <a:ext uri="{FF2B5EF4-FFF2-40B4-BE49-F238E27FC236}">
                    <a16:creationId xmlns:a16="http://schemas.microsoft.com/office/drawing/2014/main" id="{3E224553-68C6-4F64-A3CE-78A2E3C99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161" y="3543335"/>
                <a:ext cx="2781015" cy="215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4380BE-F915-45FD-AC8E-D532BA91B1D0}"/>
                  </a:ext>
                </a:extLst>
              </p:cNvPr>
              <p:cNvSpPr/>
              <p:nvPr/>
            </p:nvSpPr>
            <p:spPr>
              <a:xfrm>
                <a:off x="6096000" y="5685244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Mary Jackson at NASA, 1977</a:t>
                </a:r>
              </a:p>
            </p:txBody>
          </p:sp>
          <p:pic>
            <p:nvPicPr>
              <p:cNvPr id="1030" name="Picture 6" descr="https://upload.wikimedia.org/wikipedia/commons/3/37/Grace_Hopper_and_UNIVAC.jpg">
                <a:extLst>
                  <a:ext uri="{FF2B5EF4-FFF2-40B4-BE49-F238E27FC236}">
                    <a16:creationId xmlns:a16="http://schemas.microsoft.com/office/drawing/2014/main" id="{65D3364E-AF26-4713-9A3A-38B258201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3725" y="3543334"/>
                <a:ext cx="2441776" cy="214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5A204-63C9-44E0-929E-D053FD861A19}"/>
                  </a:ext>
                </a:extLst>
              </p:cNvPr>
              <p:cNvSpPr/>
              <p:nvPr/>
            </p:nvSpPr>
            <p:spPr>
              <a:xfrm>
                <a:off x="8888532" y="5669855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Rear Admiral Grace Hopper, 1960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908B527-9566-4E21-AE26-F9A517C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65" y="-57598"/>
            <a:ext cx="451247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Anyone can code.</a:t>
            </a:r>
          </a:p>
        </p:txBody>
      </p:sp>
    </p:spTree>
    <p:extLst>
      <p:ext uri="{BB962C8B-B14F-4D97-AF65-F5344CB8AC3E}">
        <p14:creationId xmlns:p14="http://schemas.microsoft.com/office/powerpoint/2010/main" val="82205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4" t="13605" r="19712" b="2040"/>
          <a:stretch/>
        </p:blipFill>
        <p:spPr>
          <a:xfrm>
            <a:off x="5796379" y="0"/>
            <a:ext cx="5363033" cy="67720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5C4DBB-EA61-42EB-B636-9A0E69B8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12" y="564261"/>
            <a:ext cx="4524865" cy="176135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 the lab…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65" y="433633"/>
            <a:ext cx="4524865" cy="176135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00" y="456719"/>
            <a:ext cx="7433517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something.</a:t>
            </a:r>
          </a:p>
          <a:p>
            <a:endParaRPr lang="en-GB" sz="2400" dirty="0"/>
          </a:p>
          <a:p>
            <a:r>
              <a:rPr lang="en-GB" sz="2400" dirty="0"/>
              <a:t>You found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120124" y="2308412"/>
            <a:ext cx="4288199" cy="3495229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1BCDC1A-7849-4CB4-805D-596547BD60FD}"/>
              </a:ext>
            </a:extLst>
          </p:cNvPr>
          <p:cNvSpPr/>
          <p:nvPr/>
        </p:nvSpPr>
        <p:spPr>
          <a:xfrm>
            <a:off x="0" y="11336"/>
            <a:ext cx="12192000" cy="10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2AEAB4-3D83-47F7-A0BE-49C8E212CB65}"/>
              </a:ext>
            </a:extLst>
          </p:cNvPr>
          <p:cNvSpPr/>
          <p:nvPr/>
        </p:nvSpPr>
        <p:spPr>
          <a:xfrm>
            <a:off x="2435347" y="3562352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CF8F18-24D2-4394-8441-097E6E5CEC50}"/>
              </a:ext>
            </a:extLst>
          </p:cNvPr>
          <p:cNvSpPr/>
          <p:nvPr/>
        </p:nvSpPr>
        <p:spPr>
          <a:xfrm>
            <a:off x="4907454" y="3562352"/>
            <a:ext cx="1899123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Visualisation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81916-C64E-499A-8781-4AD3F7768229}"/>
              </a:ext>
            </a:extLst>
          </p:cNvPr>
          <p:cNvSpPr/>
          <p:nvPr/>
        </p:nvSpPr>
        <p:spPr>
          <a:xfrm>
            <a:off x="7478459" y="3562352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Statistics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B5414-63D2-48BE-9356-DA3A0CCE2364}"/>
              </a:ext>
            </a:extLst>
          </p:cNvPr>
          <p:cNvCxnSpPr>
            <a:cxnSpLocks/>
          </p:cNvCxnSpPr>
          <p:nvPr/>
        </p:nvCxnSpPr>
        <p:spPr>
          <a:xfrm>
            <a:off x="4235572" y="4067177"/>
            <a:ext cx="671882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8D43C-9722-4A41-B05D-AD5B14886B8B}"/>
              </a:ext>
            </a:extLst>
          </p:cNvPr>
          <p:cNvCxnSpPr>
            <a:cxnSpLocks/>
          </p:cNvCxnSpPr>
          <p:nvPr/>
        </p:nvCxnSpPr>
        <p:spPr>
          <a:xfrm>
            <a:off x="6806577" y="4067177"/>
            <a:ext cx="671882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2ECBAB-3C8F-483D-8341-B9D0FBFA5825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3311936" y="2660796"/>
            <a:ext cx="23524" cy="90155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7B9384-44B6-408E-B9D4-820FFC09DFB3}"/>
              </a:ext>
            </a:extLst>
          </p:cNvPr>
          <p:cNvSpPr/>
          <p:nvPr/>
        </p:nvSpPr>
        <p:spPr>
          <a:xfrm>
            <a:off x="7478458" y="5348577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Publish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54F0AE-BE16-4B35-8460-A8F7529A1D7A}"/>
              </a:ext>
            </a:extLst>
          </p:cNvPr>
          <p:cNvSpPr/>
          <p:nvPr/>
        </p:nvSpPr>
        <p:spPr>
          <a:xfrm>
            <a:off x="2411823" y="1651146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Research Question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E56947-AF71-4810-9BC9-F72A6994E8C7}"/>
              </a:ext>
            </a:extLst>
          </p:cNvPr>
          <p:cNvCxnSpPr>
            <a:stCxn id="12" idx="2"/>
            <a:endCxn id="26" idx="0"/>
          </p:cNvCxnSpPr>
          <p:nvPr/>
        </p:nvCxnSpPr>
        <p:spPr>
          <a:xfrm flipH="1">
            <a:off x="8378571" y="4572002"/>
            <a:ext cx="1" cy="77657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90BCA9-13A5-45C8-81E1-569686F8F8B3}"/>
              </a:ext>
            </a:extLst>
          </p:cNvPr>
          <p:cNvSpPr txBox="1"/>
          <p:nvPr/>
        </p:nvSpPr>
        <p:spPr>
          <a:xfrm>
            <a:off x="405925" y="2469363"/>
            <a:ext cx="181340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Create &amp; Structure an R Project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109AB-9F55-4E08-9E9A-0E344DE107B6}"/>
              </a:ext>
            </a:extLst>
          </p:cNvPr>
          <p:cNvSpPr txBox="1"/>
          <p:nvPr/>
        </p:nvSpPr>
        <p:spPr>
          <a:xfrm>
            <a:off x="2354417" y="4654279"/>
            <a:ext cx="2030966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Loading &amp; managing data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with </a:t>
            </a:r>
            <a:r>
              <a:rPr lang="en-GB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dplyr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9DD21-318B-492C-803C-C03F8C5D8F7D}"/>
              </a:ext>
            </a:extLst>
          </p:cNvPr>
          <p:cNvSpPr txBox="1"/>
          <p:nvPr/>
        </p:nvSpPr>
        <p:spPr>
          <a:xfrm>
            <a:off x="4907458" y="4653204"/>
            <a:ext cx="1899119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Data visualisation with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ggplot2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F92B80-DCDB-494D-B84D-E1FE58D8AC88}"/>
              </a:ext>
            </a:extLst>
          </p:cNvPr>
          <p:cNvSpPr txBox="1"/>
          <p:nvPr/>
        </p:nvSpPr>
        <p:spPr>
          <a:xfrm>
            <a:off x="9453436" y="3713234"/>
            <a:ext cx="214973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Statistical tests on research data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73CBDD-EBB9-4F68-938A-3A0ACE729694}"/>
              </a:ext>
            </a:extLst>
          </p:cNvPr>
          <p:cNvSpPr txBox="1"/>
          <p:nvPr/>
        </p:nvSpPr>
        <p:spPr>
          <a:xfrm>
            <a:off x="9453436" y="5348577"/>
            <a:ext cx="2149732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Embed code, figures and results in R Markdown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09CCE68-64A3-4CEE-B639-2D7CC5E388DF}"/>
              </a:ext>
            </a:extLst>
          </p:cNvPr>
          <p:cNvSpPr txBox="1">
            <a:spLocks/>
          </p:cNvSpPr>
          <p:nvPr/>
        </p:nvSpPr>
        <p:spPr>
          <a:xfrm>
            <a:off x="1524000" y="-77601"/>
            <a:ext cx="9144000" cy="118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234497"/>
            <a:ext cx="10515600" cy="1325563"/>
          </a:xfrm>
        </p:spPr>
        <p:txBody>
          <a:bodyPr/>
          <a:lstStyle/>
          <a:p>
            <a:r>
              <a:rPr lang="en-GB" dirty="0"/>
              <a:t>Using R Projects.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9836-6CE0-4CED-BBD2-E0DCF8EA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871712"/>
            <a:ext cx="7839270" cy="4351338"/>
          </a:xfrm>
        </p:spPr>
        <p:txBody>
          <a:bodyPr/>
          <a:lstStyle/>
          <a:p>
            <a:r>
              <a:rPr lang="en-GB" dirty="0"/>
              <a:t>Establishes a folder with an associated .</a:t>
            </a:r>
            <a:r>
              <a:rPr lang="en-GB" dirty="0" err="1"/>
              <a:t>Rproj</a:t>
            </a:r>
            <a:endParaRPr lang="en-GB" dirty="0"/>
          </a:p>
          <a:p>
            <a:endParaRPr lang="en-GB" dirty="0"/>
          </a:p>
          <a:p>
            <a:r>
              <a:rPr lang="en-GB" dirty="0"/>
              <a:t>One folder, one portable project.</a:t>
            </a:r>
          </a:p>
          <a:p>
            <a:endParaRPr lang="en-GB" dirty="0"/>
          </a:p>
          <a:p>
            <a:r>
              <a:rPr lang="en-GB" dirty="0"/>
              <a:t>Saves history, profile, etc.</a:t>
            </a:r>
          </a:p>
          <a:p>
            <a:endParaRPr lang="en-GB" dirty="0"/>
          </a:p>
          <a:p>
            <a:r>
              <a:rPr lang="en-GB" dirty="0"/>
              <a:t>Allows version control within R Studio (e.g. git)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C348-6F8A-401D-B5AF-3395F5BD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61" y="3679387"/>
            <a:ext cx="3763684" cy="2683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40AAB-89F5-4F65-BED2-76BC8DD45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30" b="74667"/>
          <a:stretch/>
        </p:blipFill>
        <p:spPr>
          <a:xfrm>
            <a:off x="7943461" y="443204"/>
            <a:ext cx="3746985" cy="2985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170D71BD-7B13-4F9D-BC74-360C0FBB3EE8}"/>
              </a:ext>
            </a:extLst>
          </p:cNvPr>
          <p:cNvSpPr/>
          <p:nvPr/>
        </p:nvSpPr>
        <p:spPr>
          <a:xfrm>
            <a:off x="6866966" y="262328"/>
            <a:ext cx="717176" cy="63495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75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282112-C323-4779-A714-10F11A89B6C5}"/>
              </a:ext>
            </a:extLst>
          </p:cNvPr>
          <p:cNvSpPr/>
          <p:nvPr/>
        </p:nvSpPr>
        <p:spPr>
          <a:xfrm>
            <a:off x="497483" y="3693664"/>
            <a:ext cx="3284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https://nicercode.github.io/blog/2013-05-17-organising-my-project/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https://nicercode.github.io/blog/2013-04-05-projects/</a:t>
            </a:r>
            <a:endParaRPr lang="en-GB" dirty="0"/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D97806-EB76-4C31-AF97-15BF597A6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87"/>
          <a:stretch/>
        </p:blipFill>
        <p:spPr bwMode="auto">
          <a:xfrm>
            <a:off x="4381144" y="208465"/>
            <a:ext cx="7422081" cy="6003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75" y="1884784"/>
            <a:ext cx="3501792" cy="1325563"/>
          </a:xfrm>
        </p:spPr>
        <p:txBody>
          <a:bodyPr/>
          <a:lstStyle/>
          <a:p>
            <a:r>
              <a:rPr lang="en-GB" dirty="0"/>
              <a:t>Structuring an 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0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6DDA-DC8A-4FBF-B64F-0C67EE30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4" y="-27868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github.com/susjoh/Intro_to_R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6E836-2E66-4091-B144-887B4A7C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3" y="896578"/>
            <a:ext cx="8189025" cy="56535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274D8F-345D-404D-A2F5-E673009EEDCE}"/>
              </a:ext>
            </a:extLst>
          </p:cNvPr>
          <p:cNvSpPr/>
          <p:nvPr/>
        </p:nvSpPr>
        <p:spPr>
          <a:xfrm>
            <a:off x="7548464" y="1830255"/>
            <a:ext cx="149070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4D030C-3A6C-4621-8901-CD60C6C44209}"/>
              </a:ext>
            </a:extLst>
          </p:cNvPr>
          <p:cNvSpPr/>
          <p:nvPr/>
        </p:nvSpPr>
        <p:spPr>
          <a:xfrm>
            <a:off x="5424194" y="4035390"/>
            <a:ext cx="202163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3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6A5-60A2-4E02-B51B-B25B303E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22" y="234041"/>
            <a:ext cx="8305801" cy="1325563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All data, scripts and output should be kept within the same project directory (</a:t>
            </a:r>
            <a:r>
              <a:rPr lang="en-GB" sz="3600" i="1" dirty="0"/>
              <a:t>where possible</a:t>
            </a:r>
            <a:r>
              <a:rPr lang="en-GB" sz="3600" dirty="0"/>
              <a:t>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BB492A-5B6F-45FE-B8B2-B95D5A3C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9775"/>
          <a:stretch/>
        </p:blipFill>
        <p:spPr>
          <a:xfrm>
            <a:off x="4922172" y="2108717"/>
            <a:ext cx="5537443" cy="4020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D37E1B-5A39-4F4A-B703-5128604B0B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33461" y="2489326"/>
            <a:ext cx="880188" cy="2818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E9C0F9-138B-4E8B-BD13-881D921EDFCE}"/>
              </a:ext>
            </a:extLst>
          </p:cNvPr>
          <p:cNvSpPr txBox="1"/>
          <p:nvPr/>
        </p:nvSpPr>
        <p:spPr>
          <a:xfrm>
            <a:off x="1408922" y="2304660"/>
            <a:ext cx="272453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data here (</a:t>
            </a:r>
            <a:r>
              <a:rPr lang="en-GB" b="1" u="sng" dirty="0"/>
              <a:t>read only</a:t>
            </a:r>
            <a:r>
              <a:rPr lang="en-GB" dirty="0"/>
              <a:t>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7F31-1FBC-4095-A0AD-8BFBE7808C9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94310" y="3057101"/>
            <a:ext cx="880188" cy="8731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64A57B-912C-4B04-A2D0-29FCBC158043}"/>
              </a:ext>
            </a:extLst>
          </p:cNvPr>
          <p:cNvSpPr txBox="1"/>
          <p:nvPr/>
        </p:nvSpPr>
        <p:spPr>
          <a:xfrm>
            <a:off x="6674498" y="2872435"/>
            <a:ext cx="344921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manuscript and reports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F4732F-89FD-4485-B7BD-385202D6F4D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28187" y="3442996"/>
            <a:ext cx="1085462" cy="7868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5DF292-FF6D-4B79-B422-0AADC20F3BF0}"/>
              </a:ext>
            </a:extLst>
          </p:cNvPr>
          <p:cNvSpPr txBox="1"/>
          <p:nvPr/>
        </p:nvSpPr>
        <p:spPr>
          <a:xfrm>
            <a:off x="1953209" y="3337019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figures here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4FAC6C1-C546-4E53-882E-CA26BFB68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" t="45560" r="41906"/>
          <a:stretch/>
        </p:blipFill>
        <p:spPr>
          <a:xfrm>
            <a:off x="5013649" y="3662894"/>
            <a:ext cx="5250024" cy="2188728"/>
          </a:xfrm>
          <a:prstGeom prst="rect">
            <a:avLst/>
          </a:prstGeom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E36F5-572C-4746-AD13-17D6E66358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962261" y="3851451"/>
            <a:ext cx="1672512" cy="1846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BCD557-4D32-4AD4-A782-2DC004A1B235}"/>
              </a:ext>
            </a:extLst>
          </p:cNvPr>
          <p:cNvSpPr txBox="1"/>
          <p:nvPr/>
        </p:nvSpPr>
        <p:spPr>
          <a:xfrm>
            <a:off x="7634773" y="3851451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results here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87C5A3-2FD5-43FE-B37A-1F81A6A9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36" y="3943784"/>
            <a:ext cx="2790825" cy="22002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798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67" y="1140191"/>
            <a:ext cx="10114543" cy="5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55B7B-28A2-4633-91C2-4EDBE438923B}"/>
              </a:ext>
            </a:extLst>
          </p:cNvPr>
          <p:cNvSpPr/>
          <p:nvPr/>
        </p:nvSpPr>
        <p:spPr>
          <a:xfrm>
            <a:off x="8074279" y="211914"/>
            <a:ext cx="325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https://ourcodingclub.github.io/tutorials/intro-to-r/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30C93-05EC-485D-A7BA-FD4EE871F03E}"/>
              </a:ext>
            </a:extLst>
          </p:cNvPr>
          <p:cNvSpPr/>
          <p:nvPr/>
        </p:nvSpPr>
        <p:spPr>
          <a:xfrm>
            <a:off x="510139" y="3157086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76C83-C5DA-49C5-9AC2-99340173F617}"/>
              </a:ext>
            </a:extLst>
          </p:cNvPr>
          <p:cNvSpPr/>
          <p:nvPr/>
        </p:nvSpPr>
        <p:spPr>
          <a:xfrm>
            <a:off x="838200" y="4602697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1BCDC1A-7849-4CB4-805D-596547BD60FD}"/>
              </a:ext>
            </a:extLst>
          </p:cNvPr>
          <p:cNvSpPr/>
          <p:nvPr/>
        </p:nvSpPr>
        <p:spPr>
          <a:xfrm>
            <a:off x="0" y="11336"/>
            <a:ext cx="12192000" cy="10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37428-1B3C-4D7B-A741-14457CE8BD6C}"/>
              </a:ext>
            </a:extLst>
          </p:cNvPr>
          <p:cNvGrpSpPr/>
          <p:nvPr/>
        </p:nvGrpSpPr>
        <p:grpSpPr>
          <a:xfrm>
            <a:off x="2662570" y="1391087"/>
            <a:ext cx="6866860" cy="4707081"/>
            <a:chOff x="2204581" y="1391087"/>
            <a:chExt cx="6866860" cy="470708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2AEAB4-3D83-47F7-A0BE-49C8E212CB65}"/>
                </a:ext>
              </a:extLst>
            </p:cNvPr>
            <p:cNvSpPr/>
            <p:nvPr/>
          </p:nvSpPr>
          <p:spPr>
            <a:xfrm>
              <a:off x="2228104" y="3302293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Data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FCF8F18-24D2-4394-8441-097E6E5CEC50}"/>
                </a:ext>
              </a:extLst>
            </p:cNvPr>
            <p:cNvSpPr/>
            <p:nvPr/>
          </p:nvSpPr>
          <p:spPr>
            <a:xfrm>
              <a:off x="4700211" y="3302293"/>
              <a:ext cx="1899123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Visualisation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181916-C64E-499A-8781-4AD3F7768229}"/>
                </a:ext>
              </a:extLst>
            </p:cNvPr>
            <p:cNvSpPr/>
            <p:nvPr/>
          </p:nvSpPr>
          <p:spPr>
            <a:xfrm>
              <a:off x="7271216" y="3302293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Statistics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9B5414-63D2-48BE-9356-DA3A0CCE2364}"/>
                </a:ext>
              </a:extLst>
            </p:cNvPr>
            <p:cNvCxnSpPr>
              <a:cxnSpLocks/>
            </p:cNvCxnSpPr>
            <p:nvPr/>
          </p:nvCxnSpPr>
          <p:spPr>
            <a:xfrm>
              <a:off x="4028329" y="3807118"/>
              <a:ext cx="671882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38D43C-9722-4A41-B05D-AD5B14886B8B}"/>
                </a:ext>
              </a:extLst>
            </p:cNvPr>
            <p:cNvCxnSpPr>
              <a:cxnSpLocks/>
            </p:cNvCxnSpPr>
            <p:nvPr/>
          </p:nvCxnSpPr>
          <p:spPr>
            <a:xfrm>
              <a:off x="6599334" y="3807118"/>
              <a:ext cx="671882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2ECBAB-3C8F-483D-8341-B9D0FBFA5825}"/>
                </a:ext>
              </a:extLst>
            </p:cNvPr>
            <p:cNvCxnSpPr>
              <a:cxnSpLocks/>
              <a:stCxn id="29" idx="2"/>
              <a:endCxn id="6" idx="0"/>
            </p:cNvCxnSpPr>
            <p:nvPr/>
          </p:nvCxnSpPr>
          <p:spPr>
            <a:xfrm>
              <a:off x="3104694" y="2400737"/>
              <a:ext cx="23523" cy="901556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57B9384-44B6-408E-B9D4-820FFC09DFB3}"/>
                </a:ext>
              </a:extLst>
            </p:cNvPr>
            <p:cNvSpPr/>
            <p:nvPr/>
          </p:nvSpPr>
          <p:spPr>
            <a:xfrm>
              <a:off x="7271216" y="5088518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Publish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854F0AE-BE16-4B35-8460-A8F7529A1D7A}"/>
                </a:ext>
              </a:extLst>
            </p:cNvPr>
            <p:cNvSpPr/>
            <p:nvPr/>
          </p:nvSpPr>
          <p:spPr>
            <a:xfrm>
              <a:off x="2204581" y="1391087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Research Question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E56947-AF71-4810-9BC9-F72A6994E8C7}"/>
                </a:ext>
              </a:extLst>
            </p:cNvPr>
            <p:cNvCxnSpPr>
              <a:stCxn id="12" idx="2"/>
              <a:endCxn id="26" idx="0"/>
            </p:cNvCxnSpPr>
            <p:nvPr/>
          </p:nvCxnSpPr>
          <p:spPr>
            <a:xfrm>
              <a:off x="8171329" y="4311943"/>
              <a:ext cx="0" cy="776575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209CCE68-64A3-4CEE-B639-2D7CC5E388DF}"/>
              </a:ext>
            </a:extLst>
          </p:cNvPr>
          <p:cNvSpPr txBox="1">
            <a:spLocks/>
          </p:cNvSpPr>
          <p:nvPr/>
        </p:nvSpPr>
        <p:spPr>
          <a:xfrm>
            <a:off x="1524000" y="-77601"/>
            <a:ext cx="9144000" cy="118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Interactive programming language.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16,454 packages on CRAN</a:t>
            </a:r>
          </a:p>
          <a:p>
            <a:endParaRPr lang="en-GB" dirty="0"/>
          </a:p>
          <a:p>
            <a:r>
              <a:rPr lang="en-GB" b="1" dirty="0"/>
              <a:t>Free and open-source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43F91-B935-473D-8514-4422BE6922D2}"/>
              </a:ext>
            </a:extLst>
          </p:cNvPr>
          <p:cNvSpPr/>
          <p:nvPr/>
        </p:nvSpPr>
        <p:spPr>
          <a:xfrm>
            <a:off x="317241" y="4935894"/>
            <a:ext cx="3641691" cy="146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7931A-860D-4758-8A59-5509E63D6855}"/>
              </a:ext>
            </a:extLst>
          </p:cNvPr>
          <p:cNvSpPr/>
          <p:nvPr/>
        </p:nvSpPr>
        <p:spPr>
          <a:xfrm>
            <a:off x="3958932" y="3940067"/>
            <a:ext cx="7915827" cy="247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E4EF2-671B-4F56-B4FD-D9FFA6700C79}"/>
              </a:ext>
            </a:extLst>
          </p:cNvPr>
          <p:cNvSpPr/>
          <p:nvPr/>
        </p:nvSpPr>
        <p:spPr>
          <a:xfrm>
            <a:off x="5812675" y="6104898"/>
            <a:ext cx="6077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Team Shrub in School of Geosciences:</a:t>
            </a:r>
          </a:p>
          <a:p>
            <a:r>
              <a:rPr lang="en-GB" b="1" dirty="0">
                <a:solidFill>
                  <a:srgbClr val="C00000"/>
                </a:solidFill>
              </a:rPr>
              <a:t>https://ourcodingclub.github.io/tutorials/seecc_1/index.html</a:t>
            </a:r>
          </a:p>
        </p:txBody>
      </p:sp>
      <p:pic>
        <p:nvPicPr>
          <p:cNvPr id="1026" name="Picture 2" descr="Facetted density plot by year">
            <a:extLst>
              <a:ext uri="{FF2B5EF4-FFF2-40B4-BE49-F238E27FC236}">
                <a16:creationId xmlns:a16="http://schemas.microsoft.com/office/drawing/2014/main" id="{ADEB8D91-8C2C-4CA3-866D-9017EF39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37" y="0"/>
            <a:ext cx="6114078" cy="61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D81C09-F981-4806-8308-EB2077D8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62" y="2374206"/>
            <a:ext cx="1540562" cy="1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nessing the Power of the Web via R Clients for Web APIs">
            <a:extLst>
              <a:ext uri="{FF2B5EF4-FFF2-40B4-BE49-F238E27FC236}">
                <a16:creationId xmlns:a16="http://schemas.microsoft.com/office/drawing/2014/main" id="{51097B91-0992-4CAC-BABB-3E3E5254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2" y="4517556"/>
            <a:ext cx="2748291" cy="15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5B8DA-96A8-4172-813A-2C66875A6F54}"/>
              </a:ext>
            </a:extLst>
          </p:cNvPr>
          <p:cNvSpPr txBox="1"/>
          <p:nvPr/>
        </p:nvSpPr>
        <p:spPr>
          <a:xfrm>
            <a:off x="2614047" y="2524327"/>
            <a:ext cx="214314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Access data from the Global Biodiversity Information Facility</a:t>
            </a:r>
          </a:p>
          <a:p>
            <a:pPr algn="ctr"/>
            <a:r>
              <a:rPr lang="en-GB" dirty="0"/>
              <a:t>And Flickr directly through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92AE2-CD9D-4169-8728-5B4F7712F947}"/>
              </a:ext>
            </a:extLst>
          </p:cNvPr>
          <p:cNvSpPr/>
          <p:nvPr/>
        </p:nvSpPr>
        <p:spPr>
          <a:xfrm>
            <a:off x="740956" y="462063"/>
            <a:ext cx="4220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384743"/>
                </a:solidFill>
                <a:latin typeface="Open Sans"/>
              </a:rPr>
              <a:t>UK distribution of Atlantic Puffins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828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670284" y="1820528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7569508" y="5738788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838200" y="1820528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1700408" y="5792059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1053</Words>
  <Application>Microsoft Office PowerPoint</Application>
  <PresentationFormat>Widescreen</PresentationFormat>
  <Paragraphs>167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github.com/susjoh/Intro_to_R</vt:lpstr>
      <vt:lpstr>PowerPoint Presentation</vt:lpstr>
      <vt:lpstr>What is            ?</vt:lpstr>
      <vt:lpstr>Why use           ?</vt:lpstr>
      <vt:lpstr>Data visualisation e.g. http://www.r-graph-gallery.com/portfolio/ggplot2-package/</vt:lpstr>
      <vt:lpstr>PowerPoint Presentation</vt:lpstr>
      <vt:lpstr>Report writing</vt:lpstr>
      <vt:lpstr>Interactive applications (shiny)</vt:lpstr>
      <vt:lpstr>PowerPoint Presentation</vt:lpstr>
      <vt:lpstr>Programmers are in demand.</vt:lpstr>
      <vt:lpstr>Anyone can code.</vt:lpstr>
      <vt:lpstr>      facilitates reproducible research.</vt:lpstr>
      <vt:lpstr>In the lab…</vt:lpstr>
      <vt:lpstr>PowerPoint Presentation</vt:lpstr>
      <vt:lpstr>Scenarios that benefit from reproducibility</vt:lpstr>
      <vt:lpstr>PowerPoint Presentation</vt:lpstr>
      <vt:lpstr>Using R Projects.</vt:lpstr>
      <vt:lpstr>Structuring an R Project.</vt:lpstr>
      <vt:lpstr>All data, scripts and output should be kept within the same project directory (where possible).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67</cp:revision>
  <dcterms:created xsi:type="dcterms:W3CDTF">2017-11-06T22:28:32Z</dcterms:created>
  <dcterms:modified xsi:type="dcterms:W3CDTF">2020-11-03T01:19:14Z</dcterms:modified>
</cp:coreProperties>
</file>